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2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11124"/>
            <a:ext cx="1011491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715516"/>
            <a:ext cx="978725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0716" rIns="0" bIns="0" rtlCol="0">
            <a:spAutoFit/>
          </a:bodyPr>
          <a:lstStyle/>
          <a:p>
            <a:pPr marL="570865" algn="ctr">
              <a:lnSpc>
                <a:spcPts val="6145"/>
              </a:lnSpc>
              <a:spcBef>
                <a:spcPts val="100"/>
              </a:spcBef>
            </a:pPr>
            <a:r>
              <a:rPr sz="5400" dirty="0">
                <a:latin typeface="Calibri Light"/>
                <a:cs typeface="Calibri Light"/>
              </a:rPr>
              <a:t>Лекция</a:t>
            </a:r>
            <a:r>
              <a:rPr sz="5400" spc="-70" dirty="0">
                <a:latin typeface="Calibri Light"/>
                <a:cs typeface="Calibri Light"/>
              </a:rPr>
              <a:t> </a:t>
            </a:r>
            <a:r>
              <a:rPr sz="5400" spc="-50" dirty="0">
                <a:latin typeface="Calibri Light"/>
                <a:cs typeface="Calibri Light"/>
              </a:rPr>
              <a:t>3</a:t>
            </a:r>
            <a:endParaRPr sz="5400">
              <a:latin typeface="Calibri Light"/>
              <a:cs typeface="Calibri Light"/>
            </a:endParaRPr>
          </a:p>
          <a:p>
            <a:pPr marL="570865" algn="ctr">
              <a:lnSpc>
                <a:spcPts val="6145"/>
              </a:lnSpc>
            </a:pPr>
            <a:r>
              <a:rPr sz="5400" dirty="0">
                <a:latin typeface="Calibri Light"/>
                <a:cs typeface="Calibri Light"/>
              </a:rPr>
              <a:t>Гибкая</a:t>
            </a:r>
            <a:r>
              <a:rPr sz="5400" spc="-125" dirty="0">
                <a:latin typeface="Calibri Light"/>
                <a:cs typeface="Calibri Light"/>
              </a:rPr>
              <a:t> </a:t>
            </a:r>
            <a:r>
              <a:rPr sz="5400" dirty="0">
                <a:latin typeface="Calibri Light"/>
                <a:cs typeface="Calibri Light"/>
              </a:rPr>
              <a:t>методология.</a:t>
            </a:r>
            <a:r>
              <a:rPr sz="5400" spc="-110" dirty="0">
                <a:latin typeface="Calibri Light"/>
                <a:cs typeface="Calibri Light"/>
              </a:rPr>
              <a:t> </a:t>
            </a:r>
            <a:r>
              <a:rPr sz="5400" dirty="0">
                <a:latin typeface="Calibri Light"/>
                <a:cs typeface="Calibri Light"/>
              </a:rPr>
              <a:t>Git.</a:t>
            </a:r>
            <a:r>
              <a:rPr sz="5400" spc="-114" dirty="0">
                <a:latin typeface="Calibri Light"/>
                <a:cs typeface="Calibri Light"/>
              </a:rPr>
              <a:t> </a:t>
            </a:r>
            <a:r>
              <a:rPr sz="5400" spc="-25" dirty="0">
                <a:latin typeface="Calibri Light"/>
                <a:cs typeface="Calibri Light"/>
              </a:rPr>
              <a:t>UML</a:t>
            </a:r>
            <a:endParaRPr sz="5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97008" y="3572764"/>
            <a:ext cx="7091045" cy="990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 err="1">
                <a:latin typeface="Calibri"/>
                <a:cs typeface="Calibri"/>
              </a:rPr>
              <a:t>Разработка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lang="en-US" sz="2800" dirty="0" smtClean="0">
                <a:latin typeface="Calibri"/>
                <a:cs typeface="Calibri"/>
              </a:rPr>
              <a:t>WEB</a:t>
            </a:r>
            <a:r>
              <a:rPr sz="2800" spc="-114" dirty="0" smtClean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приложений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15"/>
              </a:spcBef>
            </a:pP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Системный</a:t>
            </a:r>
            <a:r>
              <a:rPr spc="-145" dirty="0"/>
              <a:t> </a:t>
            </a:r>
            <a:r>
              <a:rPr spc="-10" dirty="0"/>
              <a:t>аналитик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5355"/>
            <a:ext cx="4993005" cy="461264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9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ближе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к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разработчикам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описание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данных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описание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алгоритмов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архитектура</a:t>
            </a:r>
            <a:r>
              <a:rPr sz="2600" spc="-1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системы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10"/>
              </a:spcBef>
              <a:buFont typeface="Arial MT"/>
              <a:buChar char="•"/>
            </a:pP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ER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диаграмма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и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описание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БД</a:t>
            </a:r>
            <a:endParaRPr sz="2600">
              <a:latin typeface="Calibri"/>
              <a:cs typeface="Calibri"/>
            </a:endParaRPr>
          </a:p>
          <a:p>
            <a:pPr marL="241300" marR="5080" indent="-228600">
              <a:lnSpc>
                <a:spcPts val="2780"/>
              </a:lnSpc>
              <a:spcBef>
                <a:spcPts val="107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UML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диаграммы: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развертывание, последовательности</a:t>
            </a:r>
            <a:endParaRPr sz="2600">
              <a:latin typeface="Calibri"/>
              <a:cs typeface="Calibri"/>
            </a:endParaRPr>
          </a:p>
          <a:p>
            <a:pPr marL="241300" marR="895985" indent="-228600">
              <a:lnSpc>
                <a:spcPts val="2780"/>
              </a:lnSpc>
              <a:spcBef>
                <a:spcPts val="104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Описание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списка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запросов: таблицей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или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swagger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3691" y="2033080"/>
            <a:ext cx="5355673" cy="365395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ТЗ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820"/>
              </a:spcBef>
              <a:buFont typeface="Arial MT"/>
              <a:buChar char="•"/>
              <a:tabLst>
                <a:tab pos="240029" algn="l"/>
              </a:tabLst>
            </a:pPr>
            <a:r>
              <a:rPr spc="-25" dirty="0"/>
              <a:t>Техническое</a:t>
            </a:r>
            <a:r>
              <a:rPr spc="-85" dirty="0"/>
              <a:t> </a:t>
            </a:r>
            <a:r>
              <a:rPr dirty="0"/>
              <a:t>задание</a:t>
            </a:r>
            <a:r>
              <a:rPr spc="-80" dirty="0"/>
              <a:t> </a:t>
            </a:r>
            <a:r>
              <a:rPr dirty="0"/>
              <a:t>описывает</a:t>
            </a:r>
            <a:r>
              <a:rPr spc="-85" dirty="0"/>
              <a:t> </a:t>
            </a:r>
            <a:r>
              <a:rPr dirty="0"/>
              <a:t>все</a:t>
            </a:r>
            <a:r>
              <a:rPr spc="-85" dirty="0"/>
              <a:t> </a:t>
            </a:r>
            <a:r>
              <a:rPr dirty="0"/>
              <a:t>аспекты</a:t>
            </a:r>
            <a:r>
              <a:rPr spc="-80" dirty="0"/>
              <a:t> </a:t>
            </a:r>
            <a:r>
              <a:rPr dirty="0"/>
              <a:t>реализации</a:t>
            </a:r>
            <a:r>
              <a:rPr spc="-80" dirty="0"/>
              <a:t> </a:t>
            </a:r>
            <a:r>
              <a:rPr spc="-10" dirty="0"/>
              <a:t>системы</a:t>
            </a:r>
          </a:p>
          <a:p>
            <a:pPr marL="240029" marR="5080" indent="-227329">
              <a:lnSpc>
                <a:spcPts val="2500"/>
              </a:lnSpc>
              <a:spcBef>
                <a:spcPts val="1120"/>
              </a:spcBef>
              <a:buFont typeface="Arial MT"/>
              <a:buChar char="•"/>
              <a:tabLst>
                <a:tab pos="241300" algn="l"/>
              </a:tabLst>
            </a:pPr>
            <a:r>
              <a:rPr spc="-10" dirty="0"/>
              <a:t>Фиксирует</a:t>
            </a:r>
            <a:r>
              <a:rPr spc="-85" dirty="0"/>
              <a:t> </a:t>
            </a:r>
            <a:r>
              <a:rPr dirty="0"/>
              <a:t>функционал</a:t>
            </a:r>
            <a:r>
              <a:rPr spc="-80" dirty="0"/>
              <a:t> </a:t>
            </a:r>
            <a:r>
              <a:rPr dirty="0"/>
              <a:t>системы</a:t>
            </a:r>
            <a:r>
              <a:rPr spc="-80" dirty="0"/>
              <a:t> </a:t>
            </a:r>
            <a:r>
              <a:rPr dirty="0"/>
              <a:t>на</a:t>
            </a:r>
            <a:r>
              <a:rPr spc="-85" dirty="0"/>
              <a:t> </a:t>
            </a:r>
            <a:r>
              <a:rPr dirty="0"/>
              <a:t>понятном</a:t>
            </a:r>
            <a:r>
              <a:rPr spc="-80" dirty="0"/>
              <a:t> </a:t>
            </a:r>
            <a:r>
              <a:rPr dirty="0"/>
              <a:t>заказчику</a:t>
            </a:r>
            <a:r>
              <a:rPr spc="-80" dirty="0"/>
              <a:t> </a:t>
            </a:r>
            <a:r>
              <a:rPr dirty="0"/>
              <a:t>и</a:t>
            </a:r>
            <a:r>
              <a:rPr spc="-80" dirty="0"/>
              <a:t> </a:t>
            </a:r>
            <a:r>
              <a:rPr spc="-10" dirty="0"/>
              <a:t>разработчикам 	языке</a:t>
            </a:r>
          </a:p>
          <a:p>
            <a:pPr marL="240029" indent="-227329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40029" algn="l"/>
              </a:tabLst>
            </a:pPr>
            <a:r>
              <a:rPr dirty="0"/>
              <a:t>Включает</a:t>
            </a:r>
            <a:r>
              <a:rPr spc="-55" dirty="0"/>
              <a:t> </a:t>
            </a:r>
            <a:r>
              <a:rPr dirty="0"/>
              <a:t>ряд</a:t>
            </a:r>
            <a:r>
              <a:rPr spc="-50" dirty="0"/>
              <a:t> </a:t>
            </a:r>
            <a:r>
              <a:rPr spc="-10" dirty="0"/>
              <a:t>приложений:</a:t>
            </a:r>
            <a:r>
              <a:rPr spc="-50" dirty="0"/>
              <a:t> </a:t>
            </a:r>
            <a:r>
              <a:rPr dirty="0"/>
              <a:t>описание</a:t>
            </a:r>
            <a:r>
              <a:rPr spc="-40" dirty="0"/>
              <a:t> </a:t>
            </a:r>
            <a:r>
              <a:rPr dirty="0"/>
              <a:t>БД,</a:t>
            </a:r>
            <a:r>
              <a:rPr spc="-50" dirty="0"/>
              <a:t> </a:t>
            </a:r>
            <a:r>
              <a:rPr spc="-30" dirty="0"/>
              <a:t>swagger,</a:t>
            </a:r>
            <a:r>
              <a:rPr spc="-45" dirty="0"/>
              <a:t> </a:t>
            </a:r>
            <a:r>
              <a:rPr spc="-10" dirty="0"/>
              <a:t>figma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4614" y="3854286"/>
            <a:ext cx="9306758" cy="28144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ТЗ.</a:t>
            </a:r>
            <a:r>
              <a:rPr spc="-55" dirty="0"/>
              <a:t> </a:t>
            </a:r>
            <a:r>
              <a:rPr dirty="0"/>
              <a:t>Описание</a:t>
            </a:r>
            <a:r>
              <a:rPr spc="-50" dirty="0"/>
              <a:t> </a:t>
            </a:r>
            <a:r>
              <a:rPr spc="-10" dirty="0"/>
              <a:t>методов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5516"/>
            <a:ext cx="10838180" cy="171450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8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Описание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методов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таблицей.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Также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описание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можно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подготовить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в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виде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swagger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latin typeface="Calibri"/>
                <a:cs typeface="Calibri"/>
              </a:rPr>
              <a:t>Методы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группируются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по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их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домену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url: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«/user/..»,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«/lesson/..»,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«/request/..»</a:t>
            </a:r>
            <a:endParaRPr sz="2400">
              <a:latin typeface="Calibri"/>
              <a:cs typeface="Calibri"/>
            </a:endParaRPr>
          </a:p>
          <a:p>
            <a:pPr marL="240029" marR="780415" indent="-227329">
              <a:lnSpc>
                <a:spcPts val="2590"/>
              </a:lnSpc>
              <a:spcBef>
                <a:spcPts val="95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Выходные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данные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часто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аналогичны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GET,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чтобы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сразу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отобразить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данные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в 	</a:t>
            </a:r>
            <a:r>
              <a:rPr sz="2400" spc="-10" dirty="0">
                <a:latin typeface="Calibri"/>
                <a:cs typeface="Calibri"/>
              </a:rPr>
              <a:t>интерфейсе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3833" y="3973985"/>
            <a:ext cx="10862807" cy="24461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ТЗ.</a:t>
            </a:r>
            <a:r>
              <a:rPr spc="-95" dirty="0"/>
              <a:t> </a:t>
            </a:r>
            <a:r>
              <a:rPr dirty="0"/>
              <a:t>Функциональные</a:t>
            </a:r>
            <a:r>
              <a:rPr spc="-90" dirty="0"/>
              <a:t> </a:t>
            </a:r>
            <a:r>
              <a:rPr spc="-10" dirty="0"/>
              <a:t>требования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6384" y="1498576"/>
            <a:ext cx="5786953" cy="51955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715516"/>
            <a:ext cx="4615815" cy="382333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8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latin typeface="Calibri"/>
                <a:cs typeface="Calibri"/>
              </a:rPr>
              <a:t>Функциональные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требования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  <a:p>
            <a:pPr marL="240029" marR="31115" indent="-227329">
              <a:lnSpc>
                <a:spcPct val="8870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Описание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элементов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интерфейса 	</a:t>
            </a:r>
            <a:r>
              <a:rPr sz="2400" dirty="0">
                <a:latin typeface="Calibri"/>
                <a:cs typeface="Calibri"/>
              </a:rPr>
              <a:t>и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доступных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действий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для 	</a:t>
            </a:r>
            <a:r>
              <a:rPr sz="2400" dirty="0">
                <a:latin typeface="Calibri"/>
                <a:cs typeface="Calibri"/>
              </a:rPr>
              <a:t>разных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ролей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пользователей</a:t>
            </a:r>
            <a:endParaRPr sz="2400">
              <a:latin typeface="Calibri"/>
              <a:cs typeface="Calibri"/>
            </a:endParaRPr>
          </a:p>
          <a:p>
            <a:pPr marL="240029" marR="872490" indent="-227329">
              <a:lnSpc>
                <a:spcPts val="259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25" dirty="0">
                <a:latin typeface="Calibri"/>
                <a:cs typeface="Calibri"/>
              </a:rPr>
              <a:t>Группировка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по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страницам 	интерфейса</a:t>
            </a: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ct val="90300"/>
              </a:lnSpc>
              <a:spcBef>
                <a:spcPts val="96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При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описании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интерфейса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либо 	</a:t>
            </a:r>
            <a:r>
              <a:rPr sz="2400" dirty="0">
                <a:latin typeface="Calibri"/>
                <a:cs typeface="Calibri"/>
              </a:rPr>
              <a:t>лучше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сослаться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на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методы,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либо 	</a:t>
            </a:r>
            <a:r>
              <a:rPr sz="2400" dirty="0">
                <a:latin typeface="Calibri"/>
                <a:cs typeface="Calibri"/>
              </a:rPr>
              <a:t>в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методах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сослаться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на 	</a:t>
            </a:r>
            <a:r>
              <a:rPr sz="2400" spc="-10" dirty="0">
                <a:latin typeface="Calibri"/>
                <a:cs typeface="Calibri"/>
              </a:rPr>
              <a:t>конкретные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пункты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функций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11124"/>
            <a:ext cx="10864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>
                <a:latin typeface="Calibri Light"/>
                <a:cs typeface="Calibri Light"/>
              </a:rPr>
              <a:t>UML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957" y="1979241"/>
            <a:ext cx="4658541" cy="336080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532871" y="533923"/>
            <a:ext cx="6263005" cy="6023610"/>
            <a:chOff x="5532871" y="533923"/>
            <a:chExt cx="6263005" cy="60236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2871" y="3779190"/>
              <a:ext cx="4749264" cy="2778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0217" y="533923"/>
              <a:ext cx="3545649" cy="33608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Виды</a:t>
            </a:r>
            <a:r>
              <a:rPr spc="-70" dirty="0"/>
              <a:t> </a:t>
            </a:r>
            <a:r>
              <a:rPr spc="-10" dirty="0"/>
              <a:t>диаграмм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6100" y="1864264"/>
            <a:ext cx="8572500" cy="42354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Диаграмма</a:t>
            </a:r>
            <a:r>
              <a:rPr spc="-95" dirty="0"/>
              <a:t> </a:t>
            </a:r>
            <a:r>
              <a:rPr dirty="0"/>
              <a:t>классов</a:t>
            </a:r>
            <a:r>
              <a:rPr spc="-95" dirty="0"/>
              <a:t> </a:t>
            </a:r>
            <a:r>
              <a:rPr dirty="0"/>
              <a:t>со</a:t>
            </a:r>
            <a:r>
              <a:rPr spc="-95" dirty="0"/>
              <a:t> </a:t>
            </a:r>
            <a:r>
              <a:rPr dirty="0"/>
              <a:t>структурой</a:t>
            </a:r>
            <a:r>
              <a:rPr spc="-95" dirty="0"/>
              <a:t> </a:t>
            </a:r>
            <a:r>
              <a:rPr spc="-10" dirty="0"/>
              <a:t>системы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6653" y="1667657"/>
            <a:ext cx="7204553" cy="445996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Диаграмма</a:t>
            </a:r>
            <a:r>
              <a:rPr spc="-100" dirty="0"/>
              <a:t> </a:t>
            </a:r>
            <a:r>
              <a:rPr spc="-10" dirty="0"/>
              <a:t>развертывания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3736" y="1297599"/>
            <a:ext cx="11968480" cy="5560695"/>
            <a:chOff x="223736" y="1297599"/>
            <a:chExt cx="11968480" cy="55606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6264" y="1297599"/>
              <a:ext cx="5815735" cy="23016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736" y="3353529"/>
              <a:ext cx="7188199" cy="35044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AJAX</a:t>
            </a:r>
            <a:r>
              <a:rPr spc="-105" dirty="0"/>
              <a:t> </a:t>
            </a:r>
            <a:r>
              <a:rPr dirty="0"/>
              <a:t>запросы</a:t>
            </a:r>
            <a:r>
              <a:rPr spc="-105" dirty="0"/>
              <a:t> </a:t>
            </a:r>
            <a:r>
              <a:rPr dirty="0"/>
              <a:t>на</a:t>
            </a:r>
            <a:r>
              <a:rPr spc="-110" dirty="0"/>
              <a:t> </a:t>
            </a:r>
            <a:r>
              <a:rPr dirty="0"/>
              <a:t>диаграмме</a:t>
            </a:r>
            <a:r>
              <a:rPr spc="-105" dirty="0"/>
              <a:t> </a:t>
            </a:r>
            <a:r>
              <a:rPr spc="-10" dirty="0"/>
              <a:t>Sequence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6955"/>
            <a:ext cx="3064510" cy="31470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40029" marR="150495" indent="-227329">
              <a:lnSpc>
                <a:spcPct val="89400"/>
              </a:lnSpc>
              <a:spcBef>
                <a:spcPts val="40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На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диаграмме 	последовательности 	удобно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представить 	</a:t>
            </a:r>
            <a:r>
              <a:rPr sz="2400" dirty="0">
                <a:latin typeface="Calibri"/>
                <a:cs typeface="Calibri"/>
              </a:rPr>
              <a:t>совокупность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HTTP 	</a:t>
            </a:r>
            <a:r>
              <a:rPr sz="2400" spc="-10" dirty="0">
                <a:latin typeface="Calibri"/>
                <a:cs typeface="Calibri"/>
              </a:rPr>
              <a:t>запросов</a:t>
            </a: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ct val="903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При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этом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в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качестве 	</a:t>
            </a:r>
            <a:r>
              <a:rPr sz="2400" dirty="0">
                <a:latin typeface="Calibri"/>
                <a:cs typeface="Calibri"/>
              </a:rPr>
              <a:t>сообщений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можно 	использовать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методы 	классов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2424" y="1573126"/>
            <a:ext cx="7347677" cy="48558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Прецеденты</a:t>
            </a:r>
            <a:r>
              <a:rPr spc="-55" dirty="0"/>
              <a:t> </a:t>
            </a:r>
            <a:r>
              <a:rPr dirty="0"/>
              <a:t>и</a:t>
            </a:r>
            <a:r>
              <a:rPr spc="-60" dirty="0"/>
              <a:t> </a:t>
            </a:r>
            <a:r>
              <a:rPr spc="-10" dirty="0"/>
              <a:t>состояния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6955"/>
            <a:ext cx="4222750" cy="1955164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40029" marR="203835" indent="-227329">
              <a:lnSpc>
                <a:spcPts val="2620"/>
              </a:lnSpc>
              <a:spcBef>
                <a:spcPts val="40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Диаграмма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прецедентов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для 	</a:t>
            </a:r>
            <a:r>
              <a:rPr sz="2400" dirty="0">
                <a:latin typeface="Calibri"/>
                <a:cs typeface="Calibri"/>
              </a:rPr>
              <a:t>функций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системы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25"/>
              </a:spcBef>
              <a:buFont typeface="Arial MT"/>
              <a:buChar char="•"/>
            </a:pP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ts val="2620"/>
              </a:lnSpc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Состояния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для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описания 	</a:t>
            </a:r>
            <a:r>
              <a:rPr sz="2400" dirty="0">
                <a:latin typeface="Calibri"/>
                <a:cs typeface="Calibri"/>
              </a:rPr>
              <a:t>статусов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отдельных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сущностей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1100" y="1664426"/>
            <a:ext cx="6358451" cy="45156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6491" y="4480603"/>
            <a:ext cx="4316221" cy="14133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Зачем</a:t>
            </a:r>
            <a:r>
              <a:rPr spc="-40" dirty="0"/>
              <a:t> </a:t>
            </a:r>
            <a:r>
              <a:rPr dirty="0"/>
              <a:t>нужна</a:t>
            </a:r>
            <a:r>
              <a:rPr spc="-40" dirty="0"/>
              <a:t> </a:t>
            </a:r>
            <a:r>
              <a:rPr spc="-10" dirty="0"/>
              <a:t>документация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6532"/>
            <a:ext cx="10154920" cy="308292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Обучение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новых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сотрудников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Снижение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рисков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при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разработке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продукта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Универсальный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язык,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слабо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зависит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от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языка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программирования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Описание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сложных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системы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и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взаимодействия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их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между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собой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4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Поддержка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продукта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и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его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развертывание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spc="-30" dirty="0">
                <a:latin typeface="Calibri"/>
                <a:cs typeface="Calibri"/>
              </a:rPr>
              <a:t>Low-</a:t>
            </a:r>
            <a:r>
              <a:rPr sz="2800" dirty="0">
                <a:latin typeface="Calibri"/>
                <a:cs typeface="Calibri"/>
              </a:rPr>
              <a:t>code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разработка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Бизнес</a:t>
            </a:r>
            <a:r>
              <a:rPr spc="-125" dirty="0"/>
              <a:t> </a:t>
            </a:r>
            <a:r>
              <a:rPr spc="-10" dirty="0"/>
              <a:t>процесс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6955"/>
            <a:ext cx="3020060" cy="21564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40029" marR="527050" indent="-227329">
              <a:lnSpc>
                <a:spcPts val="2620"/>
              </a:lnSpc>
              <a:spcBef>
                <a:spcPts val="40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Лучше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показать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с 	</a:t>
            </a:r>
            <a:r>
              <a:rPr sz="2400" dirty="0">
                <a:latin typeface="Calibri"/>
                <a:cs typeface="Calibri"/>
              </a:rPr>
              <a:t>помощью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BPMN</a:t>
            </a: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ct val="90300"/>
              </a:lnSpc>
              <a:spcBef>
                <a:spcPts val="83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Можно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использовать 	</a:t>
            </a:r>
            <a:r>
              <a:rPr sz="2400" dirty="0">
                <a:latin typeface="Calibri"/>
                <a:cs typeface="Calibri"/>
              </a:rPr>
              <a:t>более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простую 	диаграмму 	деятельности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4730" y="560307"/>
            <a:ext cx="5233506" cy="584282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0766" y="2578312"/>
            <a:ext cx="6647527" cy="34922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Качество</a:t>
            </a:r>
            <a:r>
              <a:rPr spc="-50" dirty="0"/>
              <a:t> </a:t>
            </a:r>
            <a:r>
              <a:rPr dirty="0"/>
              <a:t>или</a:t>
            </a:r>
            <a:r>
              <a:rPr spc="-60" dirty="0"/>
              <a:t> </a:t>
            </a:r>
            <a:r>
              <a:rPr spc="-10" dirty="0"/>
              <a:t>скорость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716532"/>
            <a:ext cx="7703820" cy="10375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При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фиксации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двух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параметров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получаем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третий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Достичь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сразу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всех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трех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не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получится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Agile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8" y="1433067"/>
            <a:ext cx="9735820" cy="73914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5" dirty="0">
                <a:latin typeface="Calibri"/>
                <a:cs typeface="Calibri"/>
              </a:rPr>
              <a:t>Гибкая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методология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разработки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–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альтернатива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последовательной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водопадной</a:t>
            </a:r>
            <a:endParaRPr sz="2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7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latin typeface="Calibri"/>
                <a:cs typeface="Calibri"/>
              </a:rPr>
              <a:t>Разделение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процесса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разработки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на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короткие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итерации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и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повторение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7120" y="2501621"/>
            <a:ext cx="9257758" cy="40750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Agile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3514090" cy="365252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223520" indent="-228600">
              <a:lnSpc>
                <a:spcPct val="90000"/>
              </a:lnSpc>
              <a:spcBef>
                <a:spcPts val="434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5" dirty="0">
                <a:latin typeface="Calibri"/>
                <a:cs typeface="Calibri"/>
              </a:rPr>
              <a:t>Гибкая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методология </a:t>
            </a:r>
            <a:r>
              <a:rPr sz="2800" dirty="0">
                <a:latin typeface="Calibri"/>
                <a:cs typeface="Calibri"/>
              </a:rPr>
              <a:t>разработки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– </a:t>
            </a:r>
            <a:r>
              <a:rPr sz="2800" spc="-10" dirty="0">
                <a:latin typeface="Calibri"/>
                <a:cs typeface="Calibri"/>
              </a:rPr>
              <a:t>альтернатива последовательной водопадной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ct val="90200"/>
              </a:lnSpc>
              <a:spcBef>
                <a:spcPts val="9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Разделение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процесса </a:t>
            </a:r>
            <a:r>
              <a:rPr sz="2800" dirty="0">
                <a:latin typeface="Calibri"/>
                <a:cs typeface="Calibri"/>
              </a:rPr>
              <a:t>разработки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на </a:t>
            </a:r>
            <a:r>
              <a:rPr sz="2800" dirty="0">
                <a:latin typeface="Calibri"/>
                <a:cs typeface="Calibri"/>
              </a:rPr>
              <a:t>короткие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итерации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60" dirty="0">
                <a:latin typeface="Calibri"/>
                <a:cs typeface="Calibri"/>
              </a:rPr>
              <a:t>и </a:t>
            </a:r>
            <a:r>
              <a:rPr sz="2800" spc="-10" dirty="0">
                <a:latin typeface="Calibri"/>
                <a:cs typeface="Calibri"/>
              </a:rPr>
              <a:t>повторение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6816" y="1779587"/>
            <a:ext cx="7518398" cy="4991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Scrum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6532"/>
            <a:ext cx="3173730" cy="10375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Скрам-мастер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Владелец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продукта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7088" y="2091048"/>
            <a:ext cx="9358008" cy="422085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0263" y="2687378"/>
            <a:ext cx="6965595" cy="39621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100"/>
              </a:spcBef>
            </a:pPr>
            <a:r>
              <a:rPr dirty="0"/>
              <a:t>DevOps</a:t>
            </a:r>
            <a:r>
              <a:rPr spc="-80" dirty="0"/>
              <a:t> </a:t>
            </a:r>
            <a:r>
              <a:rPr dirty="0"/>
              <a:t>–</a:t>
            </a:r>
            <a:r>
              <a:rPr spc="-85" dirty="0"/>
              <a:t> </a:t>
            </a:r>
            <a:r>
              <a:rPr dirty="0"/>
              <a:t>воплощение</a:t>
            </a:r>
            <a:r>
              <a:rPr spc="-80" dirty="0"/>
              <a:t> </a:t>
            </a:r>
            <a:r>
              <a:rPr dirty="0"/>
              <a:t>Agile</a:t>
            </a:r>
            <a:r>
              <a:rPr spc="-85" dirty="0"/>
              <a:t> </a:t>
            </a:r>
            <a:r>
              <a:rPr dirty="0"/>
              <a:t>на</a:t>
            </a:r>
            <a:r>
              <a:rPr spc="-75" dirty="0"/>
              <a:t> </a:t>
            </a:r>
            <a:r>
              <a:rPr spc="-10" dirty="0"/>
              <a:t>практике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8" y="1742947"/>
            <a:ext cx="6866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DevOps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(development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operations)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—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методология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5538" y="1998979"/>
            <a:ext cx="671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автоматизации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технологических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процессов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сборки,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5538" y="2251964"/>
            <a:ext cx="5612130" cy="65976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marR="5080">
              <a:lnSpc>
                <a:spcPct val="73300"/>
              </a:lnSpc>
              <a:spcBef>
                <a:spcPts val="865"/>
              </a:spcBef>
            </a:pPr>
            <a:r>
              <a:rPr sz="2400" dirty="0">
                <a:latin typeface="Calibri"/>
                <a:cs typeface="Calibri"/>
              </a:rPr>
              <a:t>настройки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развёртывания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программного обеспечения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1563" y="3593083"/>
            <a:ext cx="2540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Быстрый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перенос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0163" y="3846067"/>
            <a:ext cx="1914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программного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0163" y="4099052"/>
            <a:ext cx="2646045" cy="65976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marR="5080">
              <a:lnSpc>
                <a:spcPct val="73300"/>
              </a:lnSpc>
              <a:spcBef>
                <a:spcPts val="865"/>
              </a:spcBef>
            </a:pPr>
            <a:r>
              <a:rPr sz="2400" dirty="0">
                <a:latin typeface="Calibri"/>
                <a:cs typeface="Calibri"/>
              </a:rPr>
              <a:t>обеспечения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между </a:t>
            </a:r>
            <a:r>
              <a:rPr sz="2400" dirty="0">
                <a:latin typeface="Calibri"/>
                <a:cs typeface="Calibri"/>
              </a:rPr>
              <a:t>разными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стадиями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0163" y="4620259"/>
            <a:ext cx="2894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жизненного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цикла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ПО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1563" y="5001259"/>
            <a:ext cx="2662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Снижение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частоты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0163" y="5254244"/>
            <a:ext cx="1019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отказов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1563" y="5635244"/>
            <a:ext cx="3095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Сокращение</a:t>
            </a:r>
            <a:r>
              <a:rPr sz="2400" spc="-1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времени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0163" y="5891276"/>
            <a:ext cx="1395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доработок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Git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6955"/>
            <a:ext cx="3779520" cy="215646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0029" marR="735330" indent="-227329">
              <a:lnSpc>
                <a:spcPct val="88700"/>
              </a:lnSpc>
              <a:spcBef>
                <a:spcPts val="42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Git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распределенная 	</a:t>
            </a:r>
            <a:r>
              <a:rPr sz="2400" dirty="0">
                <a:latin typeface="Calibri"/>
                <a:cs typeface="Calibri"/>
              </a:rPr>
              <a:t>система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управления 	версиями</a:t>
            </a:r>
            <a:endParaRPr sz="2400">
              <a:latin typeface="Calibri"/>
              <a:cs typeface="Calibri"/>
            </a:endParaRPr>
          </a:p>
          <a:p>
            <a:pPr marL="240029" marR="5080" indent="-227329">
              <a:lnSpc>
                <a:spcPts val="259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Позволяет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хранить 	несколько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версий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одного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и 	</a:t>
            </a:r>
            <a:r>
              <a:rPr sz="2400" dirty="0">
                <a:latin typeface="Calibri"/>
                <a:cs typeface="Calibri"/>
              </a:rPr>
              <a:t>того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же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документа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3950" y="667703"/>
            <a:ext cx="6268279" cy="58765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Develop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8239" y="1820545"/>
            <a:ext cx="2678430" cy="4318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65"/>
              </a:lnSpc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branch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develop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8239" y="2328545"/>
            <a:ext cx="3667125" cy="4318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50"/>
              </a:lnSpc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push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origin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develop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809" y="3429000"/>
            <a:ext cx="7010399" cy="217169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Feature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8557" y="1825625"/>
            <a:ext cx="6997700" cy="3936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58239" y="1833245"/>
            <a:ext cx="2560320" cy="3683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75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checkout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develop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8239" y="2290445"/>
            <a:ext cx="3812540" cy="3683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75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checkout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dirty="0">
                <a:solidFill>
                  <a:srgbClr val="DCC6E0"/>
                </a:solidFill>
                <a:latin typeface="Calibri"/>
                <a:cs typeface="Calibri"/>
              </a:rPr>
              <a:t>b</a:t>
            </a:r>
            <a:r>
              <a:rPr sz="2400" spc="-50" dirty="0">
                <a:solidFill>
                  <a:srgbClr val="DCC6E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feature_branch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8239" y="3649345"/>
            <a:ext cx="2560320" cy="3683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75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checkout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develop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8239" y="4106545"/>
            <a:ext cx="3160395" cy="3683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75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merge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feature_branch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17443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Release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8239" y="1833245"/>
            <a:ext cx="2560320" cy="3683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75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checkout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develop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8239" y="2290445"/>
            <a:ext cx="3532504" cy="3683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75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checkout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dirty="0">
                <a:solidFill>
                  <a:srgbClr val="DCC6E0"/>
                </a:solidFill>
                <a:latin typeface="Calibri"/>
                <a:cs typeface="Calibri"/>
              </a:rPr>
              <a:t>b</a:t>
            </a:r>
            <a:r>
              <a:rPr sz="2400" spc="-50" dirty="0">
                <a:solidFill>
                  <a:srgbClr val="DCC6E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release/</a:t>
            </a:r>
            <a:r>
              <a:rPr sz="2400" spc="-10" dirty="0">
                <a:solidFill>
                  <a:srgbClr val="F5AB35"/>
                </a:solidFill>
                <a:latin typeface="Calibri"/>
                <a:cs typeface="Calibri"/>
              </a:rPr>
              <a:t>0.1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2400" spc="-10" dirty="0">
                <a:solidFill>
                  <a:srgbClr val="F5AB35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8239" y="3192145"/>
            <a:ext cx="2190115" cy="3683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75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checkout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DCC6E0"/>
                </a:solidFill>
                <a:latin typeface="Calibri"/>
                <a:cs typeface="Calibri"/>
              </a:rPr>
              <a:t>main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8239" y="3649345"/>
            <a:ext cx="2880360" cy="3683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75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merge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release/</a:t>
            </a:r>
            <a:r>
              <a:rPr sz="2400" spc="-10" dirty="0">
                <a:solidFill>
                  <a:srgbClr val="F5AB35"/>
                </a:solidFill>
                <a:latin typeface="Calibri"/>
                <a:cs typeface="Calibri"/>
              </a:rPr>
              <a:t>0.1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2400" spc="-10" dirty="0">
                <a:solidFill>
                  <a:srgbClr val="F5AB35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5330" y="1879600"/>
            <a:ext cx="6959598" cy="44322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Роли</a:t>
            </a:r>
            <a:r>
              <a:rPr spc="-40" dirty="0"/>
              <a:t> </a:t>
            </a:r>
            <a:r>
              <a:rPr dirty="0"/>
              <a:t>в</a:t>
            </a:r>
            <a:r>
              <a:rPr spc="-40" dirty="0"/>
              <a:t> </a:t>
            </a:r>
            <a:r>
              <a:rPr spc="-10" dirty="0"/>
              <a:t>команде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42947"/>
            <a:ext cx="3295015" cy="422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latin typeface="Calibri"/>
                <a:cs typeface="Calibri"/>
              </a:rPr>
              <a:t>Заказчик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Директор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проекта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10"/>
              </a:spcBef>
              <a:buFont typeface="Arial MT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latin typeface="Calibri"/>
                <a:cs typeface="Calibri"/>
              </a:rPr>
              <a:t>Руководитель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проекта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latin typeface="Calibri"/>
                <a:cs typeface="Calibri"/>
              </a:rPr>
              <a:t>Аналитик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0"/>
              </a:spcBef>
              <a:buFont typeface="Arial MT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latin typeface="Calibri"/>
                <a:cs typeface="Calibri"/>
              </a:rPr>
              <a:t>Руководитель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команды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latin typeface="Calibri"/>
                <a:cs typeface="Calibri"/>
              </a:rPr>
              <a:t>Разработчик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5"/>
              </a:spcBef>
              <a:buFont typeface="Arial MT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latin typeface="Calibri"/>
                <a:cs typeface="Calibri"/>
              </a:rPr>
              <a:t>Тестировщик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latin typeface="Calibri"/>
                <a:cs typeface="Calibri"/>
              </a:rPr>
              <a:t>DevOps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7815" y="2022755"/>
            <a:ext cx="5114822" cy="39052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Hotfix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8239" y="1833245"/>
            <a:ext cx="2190115" cy="3683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75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checkout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DCC6E0"/>
                </a:solidFill>
                <a:latin typeface="Calibri"/>
                <a:cs typeface="Calibri"/>
              </a:rPr>
              <a:t>main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8239" y="2290445"/>
            <a:ext cx="3618865" cy="3683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75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checkout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dirty="0">
                <a:solidFill>
                  <a:srgbClr val="DCC6E0"/>
                </a:solidFill>
                <a:latin typeface="Calibri"/>
                <a:cs typeface="Calibri"/>
              </a:rPr>
              <a:t>b</a:t>
            </a:r>
            <a:r>
              <a:rPr sz="2400" spc="-50" dirty="0">
                <a:solidFill>
                  <a:srgbClr val="DCC6E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hotfix_branch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8239" y="3192145"/>
            <a:ext cx="2190115" cy="3683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75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checkout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DCC6E0"/>
                </a:solidFill>
                <a:latin typeface="Calibri"/>
                <a:cs typeface="Calibri"/>
              </a:rPr>
              <a:t>main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8239" y="3649345"/>
            <a:ext cx="2967355" cy="3683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75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merge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hotfix_branch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8239" y="4106545"/>
            <a:ext cx="2560320" cy="3683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75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checkout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develop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8239" y="4563745"/>
            <a:ext cx="2967355" cy="3683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75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merge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hotfix_branch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8239" y="5020945"/>
            <a:ext cx="3382010" cy="3683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75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branch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hotfix_branch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9404" y="1577009"/>
            <a:ext cx="6613126" cy="44973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Менеджер</a:t>
            </a:r>
            <a:r>
              <a:rPr spc="-85" dirty="0"/>
              <a:t> </a:t>
            </a:r>
            <a:r>
              <a:rPr spc="-10" dirty="0"/>
              <a:t>проекта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6532"/>
            <a:ext cx="4391660" cy="38569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0665" indent="-227965" algn="just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Понимание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конечной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цели</a:t>
            </a:r>
            <a:endParaRPr sz="2800">
              <a:latin typeface="Calibri"/>
              <a:cs typeface="Calibri"/>
            </a:endParaRPr>
          </a:p>
          <a:p>
            <a:pPr marL="240665" indent="-227965" algn="just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Протоколы</a:t>
            </a:r>
            <a:r>
              <a:rPr sz="2800" spc="-1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совещаний</a:t>
            </a:r>
            <a:endParaRPr sz="2800">
              <a:latin typeface="Calibri"/>
              <a:cs typeface="Calibri"/>
            </a:endParaRPr>
          </a:p>
          <a:p>
            <a:pPr marL="241300" marR="8255" indent="-228600" algn="just">
              <a:lnSpc>
                <a:spcPct val="90700"/>
              </a:lnSpc>
              <a:spcBef>
                <a:spcPts val="9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Контроль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сроков: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вовремя </a:t>
            </a:r>
            <a:r>
              <a:rPr sz="2800" dirty="0">
                <a:latin typeface="Calibri"/>
                <a:cs typeface="Calibri"/>
              </a:rPr>
              <a:t>утвердить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ТЗ,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макет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figma, </a:t>
            </a:r>
            <a:r>
              <a:rPr sz="2800" dirty="0">
                <a:latin typeface="Calibri"/>
                <a:cs typeface="Calibri"/>
              </a:rPr>
              <a:t>вовремя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показать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MVP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и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75" dirty="0">
                <a:latin typeface="Calibri"/>
                <a:cs typeface="Calibri"/>
              </a:rPr>
              <a:t>тд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40"/>
              </a:spcBef>
              <a:buFont typeface="Arial MT"/>
              <a:buChar char="•"/>
            </a:pPr>
            <a:endParaRPr sz="2800">
              <a:latin typeface="Calibri"/>
              <a:cs typeface="Calibri"/>
            </a:endParaRPr>
          </a:p>
          <a:p>
            <a:pPr marL="240665" indent="-227965" algn="just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Дорожная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карта</a:t>
            </a:r>
            <a:endParaRPr sz="2800">
              <a:latin typeface="Calibri"/>
              <a:cs typeface="Calibri"/>
            </a:endParaRPr>
          </a:p>
          <a:p>
            <a:pPr marL="240665" indent="-227965" algn="just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spc="-20" dirty="0">
                <a:latin typeface="Calibri"/>
                <a:cs typeface="Calibri"/>
              </a:rPr>
              <a:t>Kanban-доска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2237" y="1690688"/>
            <a:ext cx="5909282" cy="46516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16967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Kanban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027906"/>
            <a:ext cx="12042775" cy="5830570"/>
            <a:chOff x="0" y="1027906"/>
            <a:chExt cx="12042775" cy="5830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6480" y="1027906"/>
              <a:ext cx="6836228" cy="42726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901043"/>
              <a:ext cx="5866447" cy="39569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16939" y="1716532"/>
            <a:ext cx="1245235" cy="10375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Notion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spc="-10" dirty="0">
                <a:latin typeface="Calibri"/>
                <a:cs typeface="Calibri"/>
              </a:rPr>
              <a:t>Trello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Руководитель</a:t>
            </a:r>
            <a:r>
              <a:rPr spc="-245" dirty="0"/>
              <a:t> </a:t>
            </a:r>
            <a:r>
              <a:rPr spc="-10" dirty="0"/>
              <a:t>команды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6532"/>
            <a:ext cx="4608195" cy="373189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Набор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и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развитие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команды</a:t>
            </a:r>
            <a:endParaRPr sz="2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Административные</a:t>
            </a:r>
            <a:r>
              <a:rPr sz="2800" spc="-1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вопросы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35"/>
              </a:spcBef>
              <a:buFont typeface="Arial MT"/>
              <a:buChar char="•"/>
            </a:pPr>
            <a:endParaRPr sz="2800">
              <a:latin typeface="Calibri"/>
              <a:cs typeface="Calibri"/>
            </a:endParaRPr>
          </a:p>
          <a:p>
            <a:pPr marL="241300" marR="304800" indent="-228600">
              <a:lnSpc>
                <a:spcPts val="300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Отдельный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вид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– </a:t>
            </a:r>
            <a:r>
              <a:rPr sz="2800" dirty="0">
                <a:latin typeface="Calibri"/>
                <a:cs typeface="Calibri"/>
              </a:rPr>
              <a:t>технический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руководитель </a:t>
            </a:r>
            <a:r>
              <a:rPr sz="2800" spc="-10" dirty="0">
                <a:latin typeface="Calibri"/>
                <a:cs typeface="Calibri"/>
              </a:rPr>
              <a:t>(архитектура)</a:t>
            </a:r>
            <a:endParaRPr sz="2800">
              <a:latin typeface="Calibri"/>
              <a:cs typeface="Calibri"/>
            </a:endParaRPr>
          </a:p>
          <a:p>
            <a:pPr marL="241300" marR="1072515" indent="-228600">
              <a:lnSpc>
                <a:spcPts val="3100"/>
              </a:lnSpc>
              <a:spcBef>
                <a:spcPts val="93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Развитие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платформы, </a:t>
            </a:r>
            <a:r>
              <a:rPr sz="2800" dirty="0">
                <a:latin typeface="Calibri"/>
                <a:cs typeface="Calibri"/>
              </a:rPr>
              <a:t>архитектура</a:t>
            </a:r>
            <a:r>
              <a:rPr sz="2800" spc="-1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системы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6051" y="2114802"/>
            <a:ext cx="6095284" cy="37729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Разработчик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32788"/>
            <a:ext cx="3746500" cy="138493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241300" marR="5080" indent="-228600">
              <a:lnSpc>
                <a:spcPct val="70000"/>
              </a:lnSpc>
              <a:spcBef>
                <a:spcPts val="103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Frontend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–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Java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Script,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TS, </a:t>
            </a:r>
            <a:r>
              <a:rPr sz="2600" dirty="0">
                <a:latin typeface="Calibri"/>
                <a:cs typeface="Calibri"/>
              </a:rPr>
              <a:t>React,</a:t>
            </a:r>
            <a:r>
              <a:rPr sz="2600" spc="-1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Vue.js</a:t>
            </a:r>
            <a:endParaRPr sz="2600">
              <a:latin typeface="Calibri"/>
              <a:cs typeface="Calibri"/>
            </a:endParaRPr>
          </a:p>
          <a:p>
            <a:pPr marL="241300" marR="379730" indent="-228600">
              <a:lnSpc>
                <a:spcPct val="70000"/>
              </a:lnSpc>
              <a:spcBef>
                <a:spcPts val="103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Backend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–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Java,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C#,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Go, </a:t>
            </a:r>
            <a:r>
              <a:rPr sz="2600" dirty="0">
                <a:latin typeface="Calibri"/>
                <a:cs typeface="Calibri"/>
              </a:rPr>
              <a:t>Python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и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тд.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SQL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3509772"/>
            <a:ext cx="38671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Дата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инженер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–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создание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5539" y="3774948"/>
            <a:ext cx="40366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Calibri"/>
                <a:cs typeface="Calibri"/>
              </a:rPr>
              <a:t>хранилища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данных,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SQL+ETL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4183379"/>
            <a:ext cx="4142104" cy="1665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65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Дата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аналитик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–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выявление</a:t>
            </a:r>
            <a:endParaRPr sz="2600">
              <a:latin typeface="Calibri"/>
              <a:cs typeface="Calibri"/>
            </a:endParaRPr>
          </a:p>
          <a:p>
            <a:pPr marL="241300" marR="254000">
              <a:lnSpc>
                <a:spcPct val="70800"/>
              </a:lnSpc>
              <a:spcBef>
                <a:spcPts val="440"/>
              </a:spcBef>
            </a:pPr>
            <a:r>
              <a:rPr sz="2600" spc="-10" dirty="0">
                <a:latin typeface="Calibri"/>
                <a:cs typeface="Calibri"/>
              </a:rPr>
              <a:t>зависимостей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в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данных, </a:t>
            </a:r>
            <a:r>
              <a:rPr sz="2600" dirty="0">
                <a:latin typeface="Calibri"/>
                <a:cs typeface="Calibri"/>
              </a:rPr>
              <a:t>построение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графиков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и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50" dirty="0">
                <a:latin typeface="Calibri"/>
                <a:cs typeface="Calibri"/>
              </a:rPr>
              <a:t>тд</a:t>
            </a:r>
            <a:endParaRPr sz="2600">
              <a:latin typeface="Calibri"/>
              <a:cs typeface="Calibri"/>
            </a:endParaRPr>
          </a:p>
          <a:p>
            <a:pPr marL="241300" marR="149860" indent="-228600">
              <a:lnSpc>
                <a:spcPct val="70800"/>
              </a:lnSpc>
              <a:spcBef>
                <a:spcPts val="98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Data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Scientist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–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специалист </a:t>
            </a:r>
            <a:r>
              <a:rPr sz="2600" dirty="0">
                <a:latin typeface="Calibri"/>
                <a:cs typeface="Calibri"/>
              </a:rPr>
              <a:t>по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ML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моделям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5572" y="1825625"/>
            <a:ext cx="6616731" cy="37192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Тестировщик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4286885" cy="173545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682625" indent="-228600" algn="just">
              <a:lnSpc>
                <a:spcPts val="3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QA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ручное,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но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чаще </a:t>
            </a:r>
            <a:r>
              <a:rPr sz="2800" spc="-10" dirty="0">
                <a:latin typeface="Calibri"/>
                <a:cs typeface="Calibri"/>
              </a:rPr>
              <a:t>автоматическое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через </a:t>
            </a:r>
            <a:r>
              <a:rPr sz="2800" spc="-10" dirty="0">
                <a:latin typeface="Calibri"/>
                <a:cs typeface="Calibri"/>
              </a:rPr>
              <a:t>Python</a:t>
            </a:r>
            <a:endParaRPr sz="2800">
              <a:latin typeface="Calibri"/>
              <a:cs typeface="Calibri"/>
            </a:endParaRPr>
          </a:p>
          <a:p>
            <a:pPr marL="240665" indent="-227965" algn="just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нагрузочное</a:t>
            </a:r>
            <a:r>
              <a:rPr sz="2800" spc="-1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тестирование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7752" y="2412459"/>
            <a:ext cx="6199761" cy="3487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Бизнес</a:t>
            </a:r>
            <a:r>
              <a:rPr spc="-125" dirty="0"/>
              <a:t> </a:t>
            </a:r>
            <a:r>
              <a:rPr spc="-10" dirty="0"/>
              <a:t>аналитик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5516"/>
            <a:ext cx="4944110" cy="412813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8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ближе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к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заказчику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описание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функций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системы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описание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пользователей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их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ролей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интерфейс</a:t>
            </a:r>
            <a:r>
              <a:rPr sz="2400" spc="-1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системы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85"/>
              </a:spcBef>
              <a:buFont typeface="Arial MT"/>
              <a:buChar char="•"/>
            </a:pP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latin typeface="Calibri"/>
                <a:cs typeface="Calibri"/>
              </a:rPr>
              <a:t>Артефакты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Описание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бизнес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процессов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BPMN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или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Activity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029" algn="l"/>
              </a:tabLst>
            </a:pPr>
            <a:r>
              <a:rPr sz="2400" spc="-10" dirty="0">
                <a:latin typeface="Calibri"/>
                <a:cs typeface="Calibri"/>
              </a:rPr>
              <a:t>Use-</a:t>
            </a:r>
            <a:r>
              <a:rPr sz="2400" spc="-20" dirty="0">
                <a:latin typeface="Calibri"/>
                <a:cs typeface="Calibri"/>
              </a:rPr>
              <a:t>case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4614" y="1434829"/>
            <a:ext cx="5380128" cy="54231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480</Words>
  <Application>Microsoft Office PowerPoint</Application>
  <PresentationFormat>Широкоэкранный</PresentationFormat>
  <Paragraphs>143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4" baseType="lpstr">
      <vt:lpstr>Arial MT</vt:lpstr>
      <vt:lpstr>Calibri</vt:lpstr>
      <vt:lpstr>Calibri Light</vt:lpstr>
      <vt:lpstr>Office Theme</vt:lpstr>
      <vt:lpstr>Презентация PowerPoint</vt:lpstr>
      <vt:lpstr>Зачем нужна документация</vt:lpstr>
      <vt:lpstr>Роли в команде</vt:lpstr>
      <vt:lpstr>Менеджер проекта</vt:lpstr>
      <vt:lpstr>Kanban</vt:lpstr>
      <vt:lpstr>Руководитель команды</vt:lpstr>
      <vt:lpstr>Разработчик</vt:lpstr>
      <vt:lpstr>Тестировщик</vt:lpstr>
      <vt:lpstr>Бизнес аналитик</vt:lpstr>
      <vt:lpstr>Системный аналитик</vt:lpstr>
      <vt:lpstr>ТЗ</vt:lpstr>
      <vt:lpstr>ТЗ. Описание методов</vt:lpstr>
      <vt:lpstr>ТЗ. Функциональные требования</vt:lpstr>
      <vt:lpstr>Презентация PowerPoint</vt:lpstr>
      <vt:lpstr>Виды диаграмм</vt:lpstr>
      <vt:lpstr>Диаграмма классов со структурой системы</vt:lpstr>
      <vt:lpstr>Диаграмма развертывания</vt:lpstr>
      <vt:lpstr>AJAX запросы на диаграмме Sequence</vt:lpstr>
      <vt:lpstr>Прецеденты и состояния</vt:lpstr>
      <vt:lpstr>Бизнес процесс</vt:lpstr>
      <vt:lpstr>Качество или скорость</vt:lpstr>
      <vt:lpstr>Agile</vt:lpstr>
      <vt:lpstr>Agile</vt:lpstr>
      <vt:lpstr>Scrum</vt:lpstr>
      <vt:lpstr>DevOps – воплощение Agile на практике</vt:lpstr>
      <vt:lpstr>Git</vt:lpstr>
      <vt:lpstr>Develop</vt:lpstr>
      <vt:lpstr>Feature</vt:lpstr>
      <vt:lpstr>Release</vt:lpstr>
      <vt:lpstr>Hotfix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Беляев Игорь Сергеевич</cp:lastModifiedBy>
  <cp:revision>1</cp:revision>
  <dcterms:created xsi:type="dcterms:W3CDTF">2024-04-01T02:43:27Z</dcterms:created>
  <dcterms:modified xsi:type="dcterms:W3CDTF">2024-04-01T02:44:12Z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2023-09-19T00:00:00Z</vt:filetime>
  </property>
  <property fmtid="{D5CDD505-2E9C-101B-9397-08002B2CF9AE}" pid="3" name="LastSaved">
    <vt:filetime>2024-04-01T00:00:00Z</vt:filetime>
  </property>
  <property fmtid="{D5CDD505-2E9C-101B-9397-08002B2CF9AE}" pid="4" name="Producer">
    <vt:lpwstr>macOS Версия 12.5 (Выпуск 21G72) Quartz PDFContext</vt:lpwstr>
  </property>
</Properties>
</file>